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4"/>
    <p:sldId id="257" r:id="rId35"/>
    <p:sldId id="258" r:id="rId36"/>
    <p:sldId id="259" r:id="rId37"/>
    <p:sldId id="260" r:id="rId38"/>
    <p:sldId id="261" r:id="rId39"/>
    <p:sldId id="262" r:id="rId40"/>
    <p:sldId id="263" r:id="rId41"/>
    <p:sldId id="264" r:id="rId42"/>
    <p:sldId id="265" r:id="rId4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" charset="1" panose="00000000000000000000"/>
      <p:regular r:id="rId10"/>
    </p:embeddedFont>
    <p:embeddedFont>
      <p:font typeface="Open Sans Bold" charset="1" panose="00000000000000000000"/>
      <p:regular r:id="rId11"/>
    </p:embeddedFont>
    <p:embeddedFont>
      <p:font typeface="Open Sans Italics" charset="1" panose="00000000000000000000"/>
      <p:regular r:id="rId12"/>
    </p:embeddedFont>
    <p:embeddedFont>
      <p:font typeface="Open Sans Bold Italics" charset="1" panose="00000000000000000000"/>
      <p:regular r:id="rId13"/>
    </p:embeddedFont>
    <p:embeddedFont>
      <p:font typeface="Open Sans Light" charset="1" panose="00000000000000000000"/>
      <p:regular r:id="rId14"/>
    </p:embeddedFont>
    <p:embeddedFont>
      <p:font typeface="Open Sans Light Italics" charset="1" panose="00000000000000000000"/>
      <p:regular r:id="rId15"/>
    </p:embeddedFont>
    <p:embeddedFont>
      <p:font typeface="Open Sans Medium" charset="1" panose="00000000000000000000"/>
      <p:regular r:id="rId16"/>
    </p:embeddedFont>
    <p:embeddedFont>
      <p:font typeface="Open Sans Medium Italics" charset="1" panose="00000000000000000000"/>
      <p:regular r:id="rId17"/>
    </p:embeddedFont>
    <p:embeddedFont>
      <p:font typeface="Open Sans Semi-Bold" charset="1" panose="00000000000000000000"/>
      <p:regular r:id="rId18"/>
    </p:embeddedFont>
    <p:embeddedFont>
      <p:font typeface="Open Sans Semi-Bold Italics" charset="1" panose="00000000000000000000"/>
      <p:regular r:id="rId19"/>
    </p:embeddedFont>
    <p:embeddedFont>
      <p:font typeface="Open Sans Ultra-Bold" charset="1" panose="00000000000000000000"/>
      <p:regular r:id="rId20"/>
    </p:embeddedFont>
    <p:embeddedFont>
      <p:font typeface="Open Sans Ultra-Bold Italics" charset="1" panose="00000000000000000000"/>
      <p:regular r:id="rId21"/>
    </p:embeddedFont>
    <p:embeddedFont>
      <p:font typeface="Inter" charset="1" panose="020B0502030000000004"/>
      <p:regular r:id="rId22"/>
    </p:embeddedFont>
    <p:embeddedFont>
      <p:font typeface="Inter Bold" charset="1" panose="020B0802030000000004"/>
      <p:regular r:id="rId23"/>
    </p:embeddedFont>
    <p:embeddedFont>
      <p:font typeface="Inter Italics" charset="1" panose="020B0502030000000004"/>
      <p:regular r:id="rId24"/>
    </p:embeddedFont>
    <p:embeddedFont>
      <p:font typeface="Inter Bold Italics" charset="1" panose="020B0802030000000004"/>
      <p:regular r:id="rId25"/>
    </p:embeddedFont>
    <p:embeddedFont>
      <p:font typeface="Inter Thin" charset="1" panose="020B0A02050000000004"/>
      <p:regular r:id="rId26"/>
    </p:embeddedFont>
    <p:embeddedFont>
      <p:font typeface="Inter Thin Italics" charset="1" panose="020B0A02050000000004"/>
      <p:regular r:id="rId27"/>
    </p:embeddedFont>
    <p:embeddedFont>
      <p:font typeface="Inter Extra-Light" charset="1" panose="02000503000000020004"/>
      <p:regular r:id="rId28"/>
    </p:embeddedFont>
    <p:embeddedFont>
      <p:font typeface="Inter Light" charset="1" panose="02000503000000020004"/>
      <p:regular r:id="rId29"/>
    </p:embeddedFont>
    <p:embeddedFont>
      <p:font typeface="Inter Medium" charset="1" panose="02000503000000020004"/>
      <p:regular r:id="rId30"/>
    </p:embeddedFont>
    <p:embeddedFont>
      <p:font typeface="Inter Semi-Bold" charset="1" panose="02000503000000020004"/>
      <p:regular r:id="rId31"/>
    </p:embeddedFont>
    <p:embeddedFont>
      <p:font typeface="Inter Ultra-Bold" charset="1" panose="02000503000000020004"/>
      <p:regular r:id="rId32"/>
    </p:embeddedFont>
    <p:embeddedFont>
      <p:font typeface="Inter Heavy" charset="1" panose="02000503000000020004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slides/slide1.xml" Type="http://schemas.openxmlformats.org/officeDocument/2006/relationships/slide"/><Relationship Id="rId35" Target="slides/slide2.xml" Type="http://schemas.openxmlformats.org/officeDocument/2006/relationships/slide"/><Relationship Id="rId36" Target="slides/slide3.xml" Type="http://schemas.openxmlformats.org/officeDocument/2006/relationships/slide"/><Relationship Id="rId37" Target="slides/slide4.xml" Type="http://schemas.openxmlformats.org/officeDocument/2006/relationships/slide"/><Relationship Id="rId38" Target="slides/slide5.xml" Type="http://schemas.openxmlformats.org/officeDocument/2006/relationships/slide"/><Relationship Id="rId39" Target="slides/slide6.xml" Type="http://schemas.openxmlformats.org/officeDocument/2006/relationships/slide"/><Relationship Id="rId4" Target="theme/theme1.xml" Type="http://schemas.openxmlformats.org/officeDocument/2006/relationships/theme"/><Relationship Id="rId40" Target="slides/slide7.xml" Type="http://schemas.openxmlformats.org/officeDocument/2006/relationships/slide"/><Relationship Id="rId41" Target="slides/slide8.xml" Type="http://schemas.openxmlformats.org/officeDocument/2006/relationships/slide"/><Relationship Id="rId42" Target="slides/slide9.xml" Type="http://schemas.openxmlformats.org/officeDocument/2006/relationships/slide"/><Relationship Id="rId43" Target="slides/slide10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31.jpeg>
</file>

<file path=ppt/media/image3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Relationship Id="rId6" Target="../media/image2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png" Type="http://schemas.openxmlformats.org/officeDocument/2006/relationships/image"/><Relationship Id="rId4" Target="../media/image23.png" Type="http://schemas.openxmlformats.org/officeDocument/2006/relationships/image"/><Relationship Id="rId5" Target="../media/image24.png" Type="http://schemas.openxmlformats.org/officeDocument/2006/relationships/image"/><Relationship Id="rId6" Target="../media/image25.png" Type="http://schemas.openxmlformats.org/officeDocument/2006/relationships/image"/><Relationship Id="rId7" Target="../media/image26.png" Type="http://schemas.openxmlformats.org/officeDocument/2006/relationships/image"/><Relationship Id="rId8" Target="../media/image2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jpeg" Type="http://schemas.openxmlformats.org/officeDocument/2006/relationships/image"/><Relationship Id="rId3" Target="../media/image30.jpeg" Type="http://schemas.openxmlformats.org/officeDocument/2006/relationships/image"/><Relationship Id="rId4" Target="../media/image31.jpeg" Type="http://schemas.openxmlformats.org/officeDocument/2006/relationships/image"/><Relationship Id="rId5" Target="../media/image3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74658" y="8910178"/>
            <a:ext cx="16138684" cy="0"/>
          </a:xfrm>
          <a:prstGeom prst="line">
            <a:avLst/>
          </a:prstGeom>
          <a:ln cap="flat" w="38100">
            <a:solidFill>
              <a:srgbClr val="17726D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0785978" y="1231643"/>
            <a:ext cx="4758515" cy="4758515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194265" y="5542483"/>
            <a:ext cx="447675" cy="447675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5972039" y="656036"/>
            <a:ext cx="1241303" cy="575606"/>
            <a:chOff x="0" y="0"/>
            <a:chExt cx="326928" cy="1516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26928" cy="151600"/>
            </a:xfrm>
            <a:custGeom>
              <a:avLst/>
              <a:gdLst/>
              <a:ahLst/>
              <a:cxnLst/>
              <a:rect r="r" b="b" t="t" l="l"/>
              <a:pathLst>
                <a:path h="151600" w="326928">
                  <a:moveTo>
                    <a:pt x="75800" y="0"/>
                  </a:moveTo>
                  <a:lnTo>
                    <a:pt x="251128" y="0"/>
                  </a:lnTo>
                  <a:cubicBezTo>
                    <a:pt x="292991" y="0"/>
                    <a:pt x="326928" y="33937"/>
                    <a:pt x="326928" y="75800"/>
                  </a:cubicBezTo>
                  <a:lnTo>
                    <a:pt x="326928" y="75800"/>
                  </a:lnTo>
                  <a:cubicBezTo>
                    <a:pt x="326928" y="117663"/>
                    <a:pt x="292991" y="151600"/>
                    <a:pt x="251128" y="151600"/>
                  </a:cubicBezTo>
                  <a:lnTo>
                    <a:pt x="75800" y="151600"/>
                  </a:lnTo>
                  <a:cubicBezTo>
                    <a:pt x="33937" y="151600"/>
                    <a:pt x="0" y="117663"/>
                    <a:pt x="0" y="75800"/>
                  </a:cubicBezTo>
                  <a:lnTo>
                    <a:pt x="0" y="75800"/>
                  </a:lnTo>
                  <a:cubicBezTo>
                    <a:pt x="0" y="33937"/>
                    <a:pt x="33937" y="0"/>
                    <a:pt x="75800" y="0"/>
                  </a:cubicBez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326928" cy="199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6275918" y="793769"/>
            <a:ext cx="633545" cy="300142"/>
          </a:xfrm>
          <a:custGeom>
            <a:avLst/>
            <a:gdLst/>
            <a:ahLst/>
            <a:cxnLst/>
            <a:rect r="r" b="b" t="t" l="l"/>
            <a:pathLst>
              <a:path h="300142" w="633545">
                <a:moveTo>
                  <a:pt x="0" y="0"/>
                </a:moveTo>
                <a:lnTo>
                  <a:pt x="633545" y="0"/>
                </a:lnTo>
                <a:lnTo>
                  <a:pt x="633545" y="300141"/>
                </a:lnTo>
                <a:lnTo>
                  <a:pt x="0" y="3001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7600950" y="3600450"/>
            <a:ext cx="3086100" cy="308610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C700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028700" y="1165644"/>
            <a:ext cx="15420121" cy="3479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999"/>
              </a:lnSpc>
            </a:pPr>
            <a:r>
              <a:rPr lang="en-US" sz="9999">
                <a:solidFill>
                  <a:srgbClr val="17726D"/>
                </a:solidFill>
                <a:latin typeface="Inter Bold"/>
              </a:rPr>
              <a:t>HOUSE RENTAL</a:t>
            </a:r>
          </a:p>
          <a:p>
            <a:pPr>
              <a:lnSpc>
                <a:spcPts val="13999"/>
              </a:lnSpc>
            </a:pPr>
            <a:r>
              <a:rPr lang="en-US" sz="9999">
                <a:solidFill>
                  <a:srgbClr val="17726D"/>
                </a:solidFill>
                <a:latin typeface="Inter Bold"/>
              </a:rPr>
              <a:t>DATABASE SYSTEM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123173" y="6295932"/>
            <a:ext cx="2012164" cy="290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479"/>
              </a:lnSpc>
            </a:pPr>
            <a:r>
              <a:rPr lang="en-US" sz="1599">
                <a:solidFill>
                  <a:srgbClr val="000000"/>
                </a:solidFill>
                <a:latin typeface="Open Sans Bold"/>
              </a:rPr>
              <a:t>Eesita Sen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123173" y="6687221"/>
            <a:ext cx="2725663" cy="290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479"/>
              </a:lnSpc>
            </a:pPr>
            <a:r>
              <a:rPr lang="en-US" sz="1599">
                <a:solidFill>
                  <a:srgbClr val="000000"/>
                </a:solidFill>
                <a:latin typeface="Open Sans Bold"/>
              </a:rPr>
              <a:t>Srujana Adapa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123173" y="7097114"/>
            <a:ext cx="2868747" cy="290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479"/>
              </a:lnSpc>
            </a:pPr>
            <a:r>
              <a:rPr lang="en-US" sz="1599">
                <a:solidFill>
                  <a:srgbClr val="000000"/>
                </a:solidFill>
                <a:latin typeface="Open Sans Bold"/>
              </a:rPr>
              <a:t>Durga Sreshta Kamani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390553" y="9191625"/>
            <a:ext cx="2868747" cy="368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099"/>
              </a:lnSpc>
            </a:pPr>
            <a:r>
              <a:rPr lang="en-US" sz="1999">
                <a:solidFill>
                  <a:srgbClr val="000000"/>
                </a:solidFill>
                <a:latin typeface="Open Sans Bold"/>
              </a:rPr>
              <a:t>April 2024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123173" y="5485333"/>
            <a:ext cx="806934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19"/>
              </a:lnSpc>
            </a:pPr>
            <a:r>
              <a:rPr lang="en-US" sz="2799" spc="207">
                <a:solidFill>
                  <a:srgbClr val="000000"/>
                </a:solidFill>
                <a:latin typeface="Open Sans Semi-Bold"/>
              </a:rPr>
              <a:t>TEAM 11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123173" y="7559394"/>
            <a:ext cx="2868747" cy="290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479"/>
              </a:lnSpc>
            </a:pPr>
            <a:r>
              <a:rPr lang="en-US" sz="1599">
                <a:solidFill>
                  <a:srgbClr val="000000"/>
                </a:solidFill>
                <a:latin typeface="Open Sans Bold"/>
              </a:rPr>
              <a:t>Sathwik Reddy Chelemela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123173" y="7974049"/>
            <a:ext cx="2868747" cy="290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479"/>
              </a:lnSpc>
            </a:pPr>
            <a:r>
              <a:rPr lang="en-US" sz="1599">
                <a:solidFill>
                  <a:srgbClr val="000000"/>
                </a:solidFill>
                <a:latin typeface="Open Sans Bold"/>
              </a:rPr>
              <a:t>Saneeth Reddy Depa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402759" y="6802807"/>
            <a:ext cx="5402508" cy="540250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1074658" y="8563446"/>
            <a:ext cx="16138684" cy="0"/>
          </a:xfrm>
          <a:prstGeom prst="line">
            <a:avLst/>
          </a:prstGeom>
          <a:ln cap="flat" w="38100">
            <a:solidFill>
              <a:srgbClr val="17726D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0785978" y="1231643"/>
            <a:ext cx="4758515" cy="4758515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5972039" y="656036"/>
            <a:ext cx="1241303" cy="575606"/>
            <a:chOff x="0" y="0"/>
            <a:chExt cx="326928" cy="1516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26928" cy="151600"/>
            </a:xfrm>
            <a:custGeom>
              <a:avLst/>
              <a:gdLst/>
              <a:ahLst/>
              <a:cxnLst/>
              <a:rect r="r" b="b" t="t" l="l"/>
              <a:pathLst>
                <a:path h="151600" w="326928">
                  <a:moveTo>
                    <a:pt x="75800" y="0"/>
                  </a:moveTo>
                  <a:lnTo>
                    <a:pt x="251128" y="0"/>
                  </a:lnTo>
                  <a:cubicBezTo>
                    <a:pt x="292991" y="0"/>
                    <a:pt x="326928" y="33937"/>
                    <a:pt x="326928" y="75800"/>
                  </a:cubicBezTo>
                  <a:lnTo>
                    <a:pt x="326928" y="75800"/>
                  </a:lnTo>
                  <a:cubicBezTo>
                    <a:pt x="326928" y="117663"/>
                    <a:pt x="292991" y="151600"/>
                    <a:pt x="251128" y="151600"/>
                  </a:cubicBezTo>
                  <a:lnTo>
                    <a:pt x="75800" y="151600"/>
                  </a:lnTo>
                  <a:cubicBezTo>
                    <a:pt x="33937" y="151600"/>
                    <a:pt x="0" y="117663"/>
                    <a:pt x="0" y="75800"/>
                  </a:cubicBezTo>
                  <a:lnTo>
                    <a:pt x="0" y="75800"/>
                  </a:lnTo>
                  <a:cubicBezTo>
                    <a:pt x="0" y="33937"/>
                    <a:pt x="33937" y="0"/>
                    <a:pt x="75800" y="0"/>
                  </a:cubicBez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326928" cy="199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6275918" y="793769"/>
            <a:ext cx="633545" cy="300142"/>
          </a:xfrm>
          <a:custGeom>
            <a:avLst/>
            <a:gdLst/>
            <a:ahLst/>
            <a:cxnLst/>
            <a:rect r="r" b="b" t="t" l="l"/>
            <a:pathLst>
              <a:path h="300142" w="633545">
                <a:moveTo>
                  <a:pt x="0" y="0"/>
                </a:moveTo>
                <a:lnTo>
                  <a:pt x="633545" y="0"/>
                </a:lnTo>
                <a:lnTo>
                  <a:pt x="633545" y="300141"/>
                </a:lnTo>
                <a:lnTo>
                  <a:pt x="0" y="3001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981075" y="2884046"/>
            <a:ext cx="14166687" cy="2669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873"/>
              </a:lnSpc>
            </a:pPr>
            <a:r>
              <a:rPr lang="en-US" sz="15624">
                <a:solidFill>
                  <a:srgbClr val="17726D"/>
                </a:solidFill>
                <a:latin typeface="Inter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37101" y="4421381"/>
            <a:ext cx="5402508" cy="540250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979517" y="0"/>
            <a:ext cx="6308483" cy="10287000"/>
            <a:chOff x="0" y="0"/>
            <a:chExt cx="1661493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61494" cy="2709333"/>
            </a:xfrm>
            <a:custGeom>
              <a:avLst/>
              <a:gdLst/>
              <a:ahLst/>
              <a:cxnLst/>
              <a:rect r="r" b="b" t="t" l="l"/>
              <a:pathLst>
                <a:path h="2709333" w="1661494">
                  <a:moveTo>
                    <a:pt x="0" y="0"/>
                  </a:moveTo>
                  <a:lnTo>
                    <a:pt x="1661494" y="0"/>
                  </a:lnTo>
                  <a:lnTo>
                    <a:pt x="166149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6614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6104617" y="6406235"/>
            <a:ext cx="1432799" cy="143279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291046" y="2426676"/>
            <a:ext cx="5246370" cy="524637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4963" t="0" r="-24963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391102" y="701992"/>
            <a:ext cx="9969108" cy="729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65"/>
              </a:lnSpc>
            </a:pPr>
            <a:r>
              <a:rPr lang="en-US" sz="5300">
                <a:solidFill>
                  <a:srgbClr val="17726D"/>
                </a:solidFill>
                <a:latin typeface="Inter Bold"/>
              </a:rPr>
              <a:t>PROJECT OVERVIEW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91102" y="1659278"/>
            <a:ext cx="9969108" cy="146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10208" indent="-205104" lvl="1">
              <a:lnSpc>
                <a:spcPts val="2944"/>
              </a:lnSpc>
              <a:buFont typeface="Arial"/>
              <a:buChar char="•"/>
            </a:pPr>
            <a:r>
              <a:rPr lang="en-US" sz="1899">
                <a:solidFill>
                  <a:srgbClr val="000000"/>
                </a:solidFill>
                <a:latin typeface="Open Sans Medium"/>
              </a:rPr>
              <a:t>Goal of this project is to design and implement a comprehensive database system for a house rental property business</a:t>
            </a:r>
          </a:p>
          <a:p>
            <a:pPr marL="410208" indent="-205104" lvl="1">
              <a:lnSpc>
                <a:spcPts val="2944"/>
              </a:lnSpc>
              <a:buFont typeface="Arial"/>
              <a:buChar char="•"/>
            </a:pPr>
            <a:r>
              <a:rPr lang="en-US" sz="1899">
                <a:solidFill>
                  <a:srgbClr val="000000"/>
                </a:solidFill>
                <a:latin typeface="Open Sans Medium"/>
              </a:rPr>
              <a:t>This database will streamline the management and discovery of rental properties, focusing on both the business needs and those of the customers.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91102" y="3447682"/>
            <a:ext cx="10166846" cy="729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65"/>
              </a:lnSpc>
            </a:pPr>
            <a:r>
              <a:rPr lang="en-US" sz="5300">
                <a:solidFill>
                  <a:srgbClr val="17726D"/>
                </a:solidFill>
                <a:latin typeface="Inter Bold"/>
              </a:rPr>
              <a:t>HIGHLIGHTS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91102" y="4434729"/>
            <a:ext cx="11447254" cy="5299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91667" indent="-195834" lvl="1">
              <a:lnSpc>
                <a:spcPts val="3047"/>
              </a:lnSpc>
              <a:buFont typeface="Arial"/>
              <a:buChar char="•"/>
            </a:pPr>
            <a:r>
              <a:rPr lang="en-US" sz="1814">
                <a:solidFill>
                  <a:srgbClr val="000000"/>
                </a:solidFill>
                <a:latin typeface="Open Sans Bold"/>
              </a:rPr>
              <a:t>Entities and Relationships</a:t>
            </a:r>
            <a:r>
              <a:rPr lang="en-US" sz="1814">
                <a:solidFill>
                  <a:srgbClr val="000000"/>
                </a:solidFill>
                <a:latin typeface="Open Sans Medium"/>
              </a:rPr>
              <a:t>: The database contains multiple interrelated entities, including Users, Landlords, Management Companies, Customers/Renters, Leases, Payments, Property Details, Broker Firms, Brokers, and others.</a:t>
            </a:r>
          </a:p>
          <a:p>
            <a:pPr marL="391667" indent="-195834" lvl="1">
              <a:lnSpc>
                <a:spcPts val="3047"/>
              </a:lnSpc>
              <a:buFont typeface="Arial"/>
              <a:buChar char="•"/>
            </a:pPr>
            <a:r>
              <a:rPr lang="en-US" sz="1814">
                <a:solidFill>
                  <a:srgbClr val="000000"/>
                </a:solidFill>
                <a:latin typeface="Open Sans Bold"/>
              </a:rPr>
              <a:t>Unique Identifiers</a:t>
            </a:r>
            <a:r>
              <a:rPr lang="en-US" sz="1814">
                <a:solidFill>
                  <a:srgbClr val="000000"/>
                </a:solidFill>
                <a:latin typeface="Open Sans Medium"/>
              </a:rPr>
              <a:t>: Each key entity (User, Property, Lease, etc.) has a unique identifier, ensuring data integrity and easy referencing.</a:t>
            </a:r>
          </a:p>
          <a:p>
            <a:pPr marL="391667" indent="-195834" lvl="1">
              <a:lnSpc>
                <a:spcPts val="3047"/>
              </a:lnSpc>
              <a:buFont typeface="Arial"/>
              <a:buChar char="•"/>
            </a:pPr>
            <a:r>
              <a:rPr lang="en-US" sz="1814">
                <a:solidFill>
                  <a:srgbClr val="000000"/>
                </a:solidFill>
                <a:latin typeface="Open Sans"/>
              </a:rPr>
              <a:t>H</a:t>
            </a:r>
            <a:r>
              <a:rPr lang="en-US" sz="1814">
                <a:solidFill>
                  <a:srgbClr val="000000"/>
                </a:solidFill>
                <a:latin typeface="Open Sans Medium"/>
              </a:rPr>
              <a:t>aving primary key, foreign key, check </a:t>
            </a:r>
            <a:r>
              <a:rPr lang="en-US" sz="1814">
                <a:solidFill>
                  <a:srgbClr val="000000"/>
                </a:solidFill>
                <a:latin typeface="Open Sans Bold"/>
              </a:rPr>
              <a:t>constraints</a:t>
            </a:r>
            <a:r>
              <a:rPr lang="en-US" sz="1814">
                <a:solidFill>
                  <a:srgbClr val="000000"/>
                </a:solidFill>
                <a:latin typeface="Open Sans Medium"/>
              </a:rPr>
              <a:t> to keep the </a:t>
            </a:r>
            <a:r>
              <a:rPr lang="en-US" sz="1814">
                <a:solidFill>
                  <a:srgbClr val="000000"/>
                </a:solidFill>
                <a:latin typeface="Open Sans Bold"/>
              </a:rPr>
              <a:t>data consistent</a:t>
            </a:r>
          </a:p>
          <a:p>
            <a:pPr marL="391667" indent="-195834" lvl="1">
              <a:lnSpc>
                <a:spcPts val="3047"/>
              </a:lnSpc>
              <a:buFont typeface="Arial"/>
              <a:buChar char="•"/>
            </a:pPr>
            <a:r>
              <a:rPr lang="en-US" sz="1814">
                <a:solidFill>
                  <a:srgbClr val="000000"/>
                </a:solidFill>
                <a:latin typeface="Open Sans Bold"/>
              </a:rPr>
              <a:t>Encryption</a:t>
            </a:r>
            <a:r>
              <a:rPr lang="en-US" sz="1814">
                <a:solidFill>
                  <a:srgbClr val="000000"/>
                </a:solidFill>
                <a:latin typeface="Open Sans Medium"/>
              </a:rPr>
              <a:t> is used to protect data from being stolen, changed, or compromised </a:t>
            </a:r>
          </a:p>
          <a:p>
            <a:pPr marL="391667" indent="-195834" lvl="1">
              <a:lnSpc>
                <a:spcPts val="3047"/>
              </a:lnSpc>
              <a:buFont typeface="Arial"/>
              <a:buChar char="•"/>
            </a:pPr>
            <a:r>
              <a:rPr lang="en-US" sz="1814">
                <a:solidFill>
                  <a:srgbClr val="000000"/>
                </a:solidFill>
                <a:latin typeface="Open Sans Bold"/>
              </a:rPr>
              <a:t>Views</a:t>
            </a:r>
            <a:r>
              <a:rPr lang="en-US" sz="1814">
                <a:solidFill>
                  <a:srgbClr val="000000"/>
                </a:solidFill>
                <a:latin typeface="Open Sans Medium"/>
              </a:rPr>
              <a:t> are used to encapsulate common queries, allowing repeated use without redefining complex logic.</a:t>
            </a:r>
          </a:p>
          <a:p>
            <a:pPr marL="391667" indent="-195834" lvl="1">
              <a:lnSpc>
                <a:spcPts val="3047"/>
              </a:lnSpc>
              <a:buFont typeface="Arial"/>
              <a:buChar char="•"/>
            </a:pPr>
            <a:r>
              <a:rPr lang="en-US" sz="1814">
                <a:solidFill>
                  <a:srgbClr val="000000"/>
                </a:solidFill>
                <a:latin typeface="Open Sans Bold"/>
              </a:rPr>
              <a:t>Triggers</a:t>
            </a:r>
            <a:r>
              <a:rPr lang="en-US" sz="1814">
                <a:solidFill>
                  <a:srgbClr val="000000"/>
                </a:solidFill>
                <a:latin typeface="Open Sans Medium"/>
              </a:rPr>
              <a:t> are created to automatically perform specific actions like inserting into audit logs</a:t>
            </a:r>
          </a:p>
          <a:p>
            <a:pPr marL="391667" indent="-195834" lvl="1">
              <a:lnSpc>
                <a:spcPts val="3047"/>
              </a:lnSpc>
              <a:buFont typeface="Arial"/>
              <a:buChar char="•"/>
            </a:pPr>
            <a:r>
              <a:rPr lang="en-US" sz="1814">
                <a:solidFill>
                  <a:srgbClr val="000000"/>
                </a:solidFill>
                <a:latin typeface="Open Sans Bold"/>
              </a:rPr>
              <a:t>User-friendly interface </a:t>
            </a:r>
            <a:r>
              <a:rPr lang="en-US" sz="1814">
                <a:solidFill>
                  <a:srgbClr val="000000"/>
                </a:solidFill>
                <a:latin typeface="Open Sans Medium"/>
              </a:rPr>
              <a:t>which can perform all CRUD operations and used </a:t>
            </a:r>
            <a:r>
              <a:rPr lang="en-US" sz="1814">
                <a:solidFill>
                  <a:srgbClr val="000000"/>
                </a:solidFill>
                <a:latin typeface="Open Sans Bold"/>
              </a:rPr>
              <a:t>Stored-Procedures </a:t>
            </a:r>
            <a:r>
              <a:rPr lang="en-US" sz="1814">
                <a:solidFill>
                  <a:srgbClr val="000000"/>
                </a:solidFill>
                <a:latin typeface="Open Sans Medium"/>
              </a:rPr>
              <a:t>for backend activities</a:t>
            </a:r>
          </a:p>
          <a:p>
            <a:pPr marL="391667" indent="-195834" lvl="1">
              <a:lnSpc>
                <a:spcPts val="3047"/>
              </a:lnSpc>
              <a:buFont typeface="Arial"/>
              <a:buChar char="•"/>
            </a:pPr>
            <a:r>
              <a:rPr lang="en-US" sz="1814">
                <a:solidFill>
                  <a:srgbClr val="000000"/>
                </a:solidFill>
                <a:latin typeface="Open Sans Bold"/>
              </a:rPr>
              <a:t>Visualization</a:t>
            </a:r>
            <a:r>
              <a:rPr lang="en-US" sz="1814">
                <a:solidFill>
                  <a:srgbClr val="000000"/>
                </a:solidFill>
                <a:latin typeface="Open Sans Medium"/>
              </a:rPr>
              <a:t> using </a:t>
            </a:r>
            <a:r>
              <a:rPr lang="en-US" sz="1814">
                <a:solidFill>
                  <a:srgbClr val="000000"/>
                </a:solidFill>
                <a:latin typeface="Open Sans Bold"/>
              </a:rPr>
              <a:t>Tableau</a:t>
            </a:r>
            <a:r>
              <a:rPr lang="en-US" sz="1814">
                <a:solidFill>
                  <a:srgbClr val="000000"/>
                </a:solidFill>
                <a:latin typeface="Open Sans Medium"/>
              </a:rPr>
              <a:t> to show data statistics.</a:t>
            </a:r>
          </a:p>
          <a:p>
            <a:pPr>
              <a:lnSpc>
                <a:spcPts val="3047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357705" y="7637029"/>
            <a:ext cx="4136867" cy="413686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43368" y="1135661"/>
            <a:ext cx="7580366" cy="8587708"/>
          </a:xfrm>
          <a:custGeom>
            <a:avLst/>
            <a:gdLst/>
            <a:ahLst/>
            <a:cxnLst/>
            <a:rect r="r" b="b" t="t" l="l"/>
            <a:pathLst>
              <a:path h="8587708" w="7580366">
                <a:moveTo>
                  <a:pt x="0" y="0"/>
                </a:moveTo>
                <a:lnTo>
                  <a:pt x="7580367" y="0"/>
                </a:lnTo>
                <a:lnTo>
                  <a:pt x="7580367" y="8587708"/>
                </a:lnTo>
                <a:lnTo>
                  <a:pt x="0" y="85877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27" t="-186" r="0" b="-186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9148762" y="278750"/>
            <a:ext cx="19045" cy="972950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9569676" y="1331391"/>
            <a:ext cx="3117827" cy="879719"/>
          </a:xfrm>
          <a:custGeom>
            <a:avLst/>
            <a:gdLst/>
            <a:ahLst/>
            <a:cxnLst/>
            <a:rect r="r" b="b" t="t" l="l"/>
            <a:pathLst>
              <a:path h="879719" w="3117827">
                <a:moveTo>
                  <a:pt x="0" y="0"/>
                </a:moveTo>
                <a:lnTo>
                  <a:pt x="3117827" y="0"/>
                </a:lnTo>
                <a:lnTo>
                  <a:pt x="3117827" y="879719"/>
                </a:lnTo>
                <a:lnTo>
                  <a:pt x="0" y="8797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569676" y="2401610"/>
            <a:ext cx="6925092" cy="5270424"/>
          </a:xfrm>
          <a:custGeom>
            <a:avLst/>
            <a:gdLst/>
            <a:ahLst/>
            <a:cxnLst/>
            <a:rect r="r" b="b" t="t" l="l"/>
            <a:pathLst>
              <a:path h="5270424" w="6925092">
                <a:moveTo>
                  <a:pt x="0" y="0"/>
                </a:moveTo>
                <a:lnTo>
                  <a:pt x="6925093" y="0"/>
                </a:lnTo>
                <a:lnTo>
                  <a:pt x="6925093" y="5270424"/>
                </a:lnTo>
                <a:lnTo>
                  <a:pt x="0" y="52704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443684" y="8806463"/>
            <a:ext cx="8629294" cy="898999"/>
          </a:xfrm>
          <a:custGeom>
            <a:avLst/>
            <a:gdLst/>
            <a:ahLst/>
            <a:cxnLst/>
            <a:rect r="r" b="b" t="t" l="l"/>
            <a:pathLst>
              <a:path h="898999" w="8629294">
                <a:moveTo>
                  <a:pt x="0" y="0"/>
                </a:moveTo>
                <a:lnTo>
                  <a:pt x="8629294" y="0"/>
                </a:lnTo>
                <a:lnTo>
                  <a:pt x="8629294" y="898999"/>
                </a:lnTo>
                <a:lnTo>
                  <a:pt x="0" y="8989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27757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8165" y="350800"/>
            <a:ext cx="2715569" cy="703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21"/>
              </a:lnSpc>
            </a:pPr>
            <a:r>
              <a:rPr lang="en-US" sz="5163">
                <a:solidFill>
                  <a:srgbClr val="17726D"/>
                </a:solidFill>
                <a:latin typeface="Inter Bold"/>
              </a:rPr>
              <a:t>ERD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569676" y="354950"/>
            <a:ext cx="4682294" cy="699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92"/>
              </a:lnSpc>
            </a:pPr>
            <a:r>
              <a:rPr lang="en-US" sz="5135">
                <a:solidFill>
                  <a:srgbClr val="17726D"/>
                </a:solidFill>
                <a:latin typeface="Inter Bold"/>
              </a:rPr>
              <a:t>DDL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399573" y="8014934"/>
            <a:ext cx="4222742" cy="63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63"/>
              </a:lnSpc>
            </a:pPr>
            <a:r>
              <a:rPr lang="en-US" sz="4631">
                <a:solidFill>
                  <a:srgbClr val="17726D"/>
                </a:solidFill>
                <a:latin typeface="Inter Bold"/>
              </a:rPr>
              <a:t>DML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9151339"/>
            <a:ext cx="1028700" cy="1135661"/>
            <a:chOff x="0" y="0"/>
            <a:chExt cx="270933" cy="2991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" cy="299104"/>
            </a:xfrm>
            <a:custGeom>
              <a:avLst/>
              <a:gdLst/>
              <a:ahLst/>
              <a:cxnLst/>
              <a:rect r="r" b="b" t="t" l="l"/>
              <a:pathLst>
                <a:path h="299104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99104"/>
                  </a:lnTo>
                  <a:lnTo>
                    <a:pt x="0" y="299104"/>
                  </a:ln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70933" cy="3467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866642" y="0"/>
            <a:ext cx="1028700" cy="1135661"/>
            <a:chOff x="0" y="0"/>
            <a:chExt cx="270933" cy="29910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99104"/>
            </a:xfrm>
            <a:custGeom>
              <a:avLst/>
              <a:gdLst/>
              <a:ahLst/>
              <a:cxnLst/>
              <a:rect r="r" b="b" t="t" l="l"/>
              <a:pathLst>
                <a:path h="299104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99104"/>
                  </a:lnTo>
                  <a:lnTo>
                    <a:pt x="0" y="299104"/>
                  </a:ln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70933" cy="3467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268930" y="-1565593"/>
            <a:ext cx="5402508" cy="5402508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482873" y="6296659"/>
            <a:ext cx="6117747" cy="3520492"/>
          </a:xfrm>
          <a:custGeom>
            <a:avLst/>
            <a:gdLst/>
            <a:ahLst/>
            <a:cxnLst/>
            <a:rect r="r" b="b" t="t" l="l"/>
            <a:pathLst>
              <a:path h="3520492" w="6117747">
                <a:moveTo>
                  <a:pt x="0" y="0"/>
                </a:moveTo>
                <a:lnTo>
                  <a:pt x="6117747" y="0"/>
                </a:lnTo>
                <a:lnTo>
                  <a:pt x="6117747" y="3520492"/>
                </a:lnTo>
                <a:lnTo>
                  <a:pt x="0" y="35204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60" t="0" r="-2252" b="-2895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82873" y="193786"/>
            <a:ext cx="7158103" cy="775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85"/>
              </a:lnSpc>
            </a:pPr>
            <a:r>
              <a:rPr lang="en-US" sz="5700">
                <a:solidFill>
                  <a:srgbClr val="17726D"/>
                </a:solidFill>
                <a:latin typeface="Inter Bold"/>
              </a:rPr>
              <a:t>VIEW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82873" y="1558883"/>
            <a:ext cx="8359028" cy="588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375"/>
              </a:lnSpc>
            </a:pPr>
            <a:r>
              <a:rPr lang="en-US" sz="1900" spc="76">
                <a:solidFill>
                  <a:srgbClr val="000000"/>
                </a:solidFill>
                <a:latin typeface="Open Sans Bold"/>
              </a:rPr>
              <a:t>VIEW1</a:t>
            </a:r>
            <a:r>
              <a:rPr lang="en-US" sz="1900" spc="76">
                <a:solidFill>
                  <a:srgbClr val="000000"/>
                </a:solidFill>
                <a:latin typeface="Open Sans"/>
              </a:rPr>
              <a:t>: View that shows all renters along with their broker firms and associated brokers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402238" y="2302099"/>
            <a:ext cx="8520298" cy="3279551"/>
          </a:xfrm>
          <a:custGeom>
            <a:avLst/>
            <a:gdLst/>
            <a:ahLst/>
            <a:cxnLst/>
            <a:rect r="r" b="b" t="t" l="l"/>
            <a:pathLst>
              <a:path h="3279551" w="8520298">
                <a:moveTo>
                  <a:pt x="0" y="0"/>
                </a:moveTo>
                <a:lnTo>
                  <a:pt x="8520298" y="0"/>
                </a:lnTo>
                <a:lnTo>
                  <a:pt x="8520298" y="3279551"/>
                </a:lnTo>
                <a:lnTo>
                  <a:pt x="0" y="32795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628" t="0" r="-1628" b="-29736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482873" y="5676900"/>
            <a:ext cx="2170284" cy="410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520"/>
              </a:lnSpc>
            </a:pPr>
            <a:r>
              <a:rPr lang="en-US" sz="2000" spc="80">
                <a:solidFill>
                  <a:srgbClr val="000000"/>
                </a:solidFill>
                <a:latin typeface="Open Sans"/>
              </a:rPr>
              <a:t>OUTPUT</a:t>
            </a:r>
          </a:p>
        </p:txBody>
      </p:sp>
      <p:sp>
        <p:nvSpPr>
          <p:cNvPr name="AutoShape 16" id="16"/>
          <p:cNvSpPr/>
          <p:nvPr/>
        </p:nvSpPr>
        <p:spPr>
          <a:xfrm>
            <a:off x="9124955" y="256969"/>
            <a:ext cx="19045" cy="972950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7" id="17"/>
          <p:cNvSpPr txBox="true"/>
          <p:nvPr/>
        </p:nvSpPr>
        <p:spPr>
          <a:xfrm rot="0">
            <a:off x="9424987" y="1463633"/>
            <a:ext cx="7158103" cy="388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344"/>
              </a:lnSpc>
            </a:pPr>
            <a:r>
              <a:rPr lang="en-US" sz="1900" spc="76">
                <a:solidFill>
                  <a:srgbClr val="000000"/>
                </a:solidFill>
                <a:latin typeface="Open Sans Bold"/>
              </a:rPr>
              <a:t>VIEW2</a:t>
            </a:r>
            <a:r>
              <a:rPr lang="en-US" sz="1900" spc="76">
                <a:solidFill>
                  <a:srgbClr val="000000"/>
                </a:solidFill>
                <a:latin typeface="Open Sans"/>
              </a:rPr>
              <a:t>: View to show Properties With High Demand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9424987" y="2521174"/>
            <a:ext cx="8566540" cy="2841401"/>
          </a:xfrm>
          <a:custGeom>
            <a:avLst/>
            <a:gdLst/>
            <a:ahLst/>
            <a:cxnLst/>
            <a:rect r="r" b="b" t="t" l="l"/>
            <a:pathLst>
              <a:path h="2841401" w="8566540">
                <a:moveTo>
                  <a:pt x="0" y="0"/>
                </a:moveTo>
                <a:lnTo>
                  <a:pt x="8566540" y="0"/>
                </a:lnTo>
                <a:lnTo>
                  <a:pt x="8566540" y="2841401"/>
                </a:lnTo>
                <a:lnTo>
                  <a:pt x="0" y="28414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167" t="0" r="-5167" b="-1583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9543691" y="6296659"/>
            <a:ext cx="7320681" cy="3296650"/>
          </a:xfrm>
          <a:custGeom>
            <a:avLst/>
            <a:gdLst/>
            <a:ahLst/>
            <a:cxnLst/>
            <a:rect r="r" b="b" t="t" l="l"/>
            <a:pathLst>
              <a:path h="3296650" w="7320681">
                <a:moveTo>
                  <a:pt x="0" y="0"/>
                </a:moveTo>
                <a:lnTo>
                  <a:pt x="7320681" y="0"/>
                </a:lnTo>
                <a:lnTo>
                  <a:pt x="7320681" y="3296650"/>
                </a:lnTo>
                <a:lnTo>
                  <a:pt x="0" y="32966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61" t="-984" r="-661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9543691" y="5676900"/>
            <a:ext cx="2170284" cy="410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520"/>
              </a:lnSpc>
            </a:pPr>
            <a:r>
              <a:rPr lang="en-US" sz="2000" spc="80">
                <a:solidFill>
                  <a:srgbClr val="000000"/>
                </a:solidFill>
                <a:latin typeface="Open Sans"/>
              </a:rPr>
              <a:t>OUTPUT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9151339"/>
            <a:ext cx="1028700" cy="1135661"/>
            <a:chOff x="0" y="0"/>
            <a:chExt cx="270933" cy="2991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" cy="299104"/>
            </a:xfrm>
            <a:custGeom>
              <a:avLst/>
              <a:gdLst/>
              <a:ahLst/>
              <a:cxnLst/>
              <a:rect r="r" b="b" t="t" l="l"/>
              <a:pathLst>
                <a:path h="299104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99104"/>
                  </a:lnTo>
                  <a:lnTo>
                    <a:pt x="0" y="299104"/>
                  </a:ln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70933" cy="3467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866642" y="0"/>
            <a:ext cx="1028700" cy="1135661"/>
            <a:chOff x="0" y="0"/>
            <a:chExt cx="270933" cy="29910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99104"/>
            </a:xfrm>
            <a:custGeom>
              <a:avLst/>
              <a:gdLst/>
              <a:ahLst/>
              <a:cxnLst/>
              <a:rect r="r" b="b" t="t" l="l"/>
              <a:pathLst>
                <a:path h="299104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99104"/>
                  </a:lnTo>
                  <a:lnTo>
                    <a:pt x="0" y="299104"/>
                  </a:ln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70933" cy="3467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268930" y="-1565593"/>
            <a:ext cx="5402508" cy="5402508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275417" y="6279193"/>
            <a:ext cx="1747362" cy="812322"/>
          </a:xfrm>
          <a:custGeom>
            <a:avLst/>
            <a:gdLst/>
            <a:ahLst/>
            <a:cxnLst/>
            <a:rect r="r" b="b" t="t" l="l"/>
            <a:pathLst>
              <a:path h="812322" w="1747362">
                <a:moveTo>
                  <a:pt x="0" y="0"/>
                </a:moveTo>
                <a:lnTo>
                  <a:pt x="1747362" y="0"/>
                </a:lnTo>
                <a:lnTo>
                  <a:pt x="1747362" y="812322"/>
                </a:lnTo>
                <a:lnTo>
                  <a:pt x="0" y="8123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636" t="-44148" r="-24516" b="-40212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68165" y="360325"/>
            <a:ext cx="10750942" cy="775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85"/>
              </a:lnSpc>
            </a:pPr>
            <a:r>
              <a:rPr lang="en-US" sz="5700">
                <a:solidFill>
                  <a:srgbClr val="17726D"/>
                </a:solidFill>
                <a:latin typeface="Inter Bold"/>
              </a:rPr>
              <a:t>STORED PROCEDURE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8165" y="1272761"/>
            <a:ext cx="16792042" cy="410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520"/>
              </a:lnSpc>
            </a:pPr>
            <a:r>
              <a:rPr lang="en-US" sz="2000" spc="80">
                <a:solidFill>
                  <a:srgbClr val="000000"/>
                </a:solidFill>
                <a:latin typeface="Open Sans"/>
              </a:rPr>
              <a:t>Calculate Total Revenue by Property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68165" y="1860713"/>
            <a:ext cx="7433861" cy="3702595"/>
          </a:xfrm>
          <a:custGeom>
            <a:avLst/>
            <a:gdLst/>
            <a:ahLst/>
            <a:cxnLst/>
            <a:rect r="r" b="b" t="t" l="l"/>
            <a:pathLst>
              <a:path h="3702595" w="7433861">
                <a:moveTo>
                  <a:pt x="0" y="0"/>
                </a:moveTo>
                <a:lnTo>
                  <a:pt x="7433861" y="0"/>
                </a:lnTo>
                <a:lnTo>
                  <a:pt x="7433861" y="3702595"/>
                </a:lnTo>
                <a:lnTo>
                  <a:pt x="0" y="37025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5" t="0" r="-24005" b="-23299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75417" y="5816912"/>
            <a:ext cx="831726" cy="290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79"/>
              </a:lnSpc>
              <a:spcBef>
                <a:spcPct val="0"/>
              </a:spcBef>
            </a:pPr>
            <a:r>
              <a:rPr lang="en-US" sz="1599">
                <a:solidFill>
                  <a:srgbClr val="17726D"/>
                </a:solidFill>
                <a:latin typeface="Open Sans Bold"/>
              </a:rPr>
              <a:t>OUTPUT</a:t>
            </a:r>
          </a:p>
        </p:txBody>
      </p:sp>
      <p:sp>
        <p:nvSpPr>
          <p:cNvPr name="AutoShape 16" id="16"/>
          <p:cNvSpPr/>
          <p:nvPr/>
        </p:nvSpPr>
        <p:spPr>
          <a:xfrm flipH="true">
            <a:off x="9144000" y="1568417"/>
            <a:ext cx="19050" cy="8150753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7" id="17"/>
          <p:cNvSpPr/>
          <p:nvPr/>
        </p:nvSpPr>
        <p:spPr>
          <a:xfrm flipH="false" flipV="false" rot="0">
            <a:off x="275417" y="7492854"/>
            <a:ext cx="8071132" cy="2631497"/>
          </a:xfrm>
          <a:custGeom>
            <a:avLst/>
            <a:gdLst/>
            <a:ahLst/>
            <a:cxnLst/>
            <a:rect r="r" b="b" t="t" l="l"/>
            <a:pathLst>
              <a:path h="2631497" w="8071132">
                <a:moveTo>
                  <a:pt x="0" y="0"/>
                </a:moveTo>
                <a:lnTo>
                  <a:pt x="8071132" y="0"/>
                </a:lnTo>
                <a:lnTo>
                  <a:pt x="8071132" y="2631497"/>
                </a:lnTo>
                <a:lnTo>
                  <a:pt x="0" y="26314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9322" b="-5243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275417" y="7029930"/>
            <a:ext cx="5786052" cy="410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520"/>
              </a:lnSpc>
            </a:pPr>
            <a:r>
              <a:rPr lang="en-US" sz="2000" spc="80">
                <a:solidFill>
                  <a:srgbClr val="000000"/>
                </a:solidFill>
                <a:latin typeface="Open Sans"/>
              </a:rPr>
              <a:t>Procedure to add a new property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430513" y="1740120"/>
            <a:ext cx="5967407" cy="410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520"/>
              </a:lnSpc>
            </a:pPr>
            <a:r>
              <a:rPr lang="en-US" sz="2000" spc="80">
                <a:solidFill>
                  <a:srgbClr val="000000"/>
                </a:solidFill>
                <a:latin typeface="Open Sans"/>
              </a:rPr>
              <a:t>Procedure to update user password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9430513" y="2443528"/>
            <a:ext cx="7828787" cy="6814772"/>
          </a:xfrm>
          <a:custGeom>
            <a:avLst/>
            <a:gdLst/>
            <a:ahLst/>
            <a:cxnLst/>
            <a:rect r="r" b="b" t="t" l="l"/>
            <a:pathLst>
              <a:path h="6814772" w="7828787">
                <a:moveTo>
                  <a:pt x="0" y="0"/>
                </a:moveTo>
                <a:lnTo>
                  <a:pt x="7828787" y="0"/>
                </a:lnTo>
                <a:lnTo>
                  <a:pt x="7828787" y="6814772"/>
                </a:lnTo>
                <a:lnTo>
                  <a:pt x="0" y="68147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33401" b="-7537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9151339"/>
            <a:ext cx="1028700" cy="1135661"/>
            <a:chOff x="0" y="0"/>
            <a:chExt cx="270933" cy="2991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" cy="299104"/>
            </a:xfrm>
            <a:custGeom>
              <a:avLst/>
              <a:gdLst/>
              <a:ahLst/>
              <a:cxnLst/>
              <a:rect r="r" b="b" t="t" l="l"/>
              <a:pathLst>
                <a:path h="299104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99104"/>
                  </a:lnTo>
                  <a:lnTo>
                    <a:pt x="0" y="299104"/>
                  </a:ln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70933" cy="3467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866642" y="0"/>
            <a:ext cx="1028700" cy="1135661"/>
            <a:chOff x="0" y="0"/>
            <a:chExt cx="270933" cy="29910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99104"/>
            </a:xfrm>
            <a:custGeom>
              <a:avLst/>
              <a:gdLst/>
              <a:ahLst/>
              <a:cxnLst/>
              <a:rect r="r" b="b" t="t" l="l"/>
              <a:pathLst>
                <a:path h="299104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99104"/>
                  </a:lnTo>
                  <a:lnTo>
                    <a:pt x="0" y="299104"/>
                  </a:ln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70933" cy="3467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268930" y="-1565593"/>
            <a:ext cx="5402508" cy="5402508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342311" y="1941603"/>
            <a:ext cx="9019274" cy="3790624"/>
          </a:xfrm>
          <a:custGeom>
            <a:avLst/>
            <a:gdLst/>
            <a:ahLst/>
            <a:cxnLst/>
            <a:rect r="r" b="b" t="t" l="l"/>
            <a:pathLst>
              <a:path h="3790624" w="9019274">
                <a:moveTo>
                  <a:pt x="0" y="0"/>
                </a:moveTo>
                <a:lnTo>
                  <a:pt x="9019273" y="0"/>
                </a:lnTo>
                <a:lnTo>
                  <a:pt x="9019273" y="3790624"/>
                </a:lnTo>
                <a:lnTo>
                  <a:pt x="0" y="37906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58" t="-4771" r="-9321" b="0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342311" y="5732227"/>
            <a:ext cx="7898117" cy="1712536"/>
          </a:xfrm>
          <a:custGeom>
            <a:avLst/>
            <a:gdLst/>
            <a:ahLst/>
            <a:cxnLst/>
            <a:rect r="r" b="b" t="t" l="l"/>
            <a:pathLst>
              <a:path h="1712536" w="7898117">
                <a:moveTo>
                  <a:pt x="0" y="0"/>
                </a:moveTo>
                <a:lnTo>
                  <a:pt x="7898117" y="0"/>
                </a:lnTo>
                <a:lnTo>
                  <a:pt x="7898117" y="1712536"/>
                </a:lnTo>
                <a:lnTo>
                  <a:pt x="0" y="17125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988" r="0" b="-36716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AutoShape 13" id="13"/>
          <p:cNvSpPr/>
          <p:nvPr/>
        </p:nvSpPr>
        <p:spPr>
          <a:xfrm>
            <a:off x="9827706" y="278750"/>
            <a:ext cx="19045" cy="972950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10072099" y="1900256"/>
            <a:ext cx="7906336" cy="4491490"/>
          </a:xfrm>
          <a:custGeom>
            <a:avLst/>
            <a:gdLst/>
            <a:ahLst/>
            <a:cxnLst/>
            <a:rect r="r" b="b" t="t" l="l"/>
            <a:pathLst>
              <a:path h="4491490" w="7906336">
                <a:moveTo>
                  <a:pt x="0" y="0"/>
                </a:moveTo>
                <a:lnTo>
                  <a:pt x="7906335" y="0"/>
                </a:lnTo>
                <a:lnTo>
                  <a:pt x="7906335" y="4491490"/>
                </a:lnTo>
                <a:lnTo>
                  <a:pt x="0" y="44914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8729" b="0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15" id="15"/>
          <p:cNvSpPr/>
          <p:nvPr/>
        </p:nvSpPr>
        <p:spPr>
          <a:xfrm flipH="false" flipV="false" rot="0">
            <a:off x="10072099" y="6684268"/>
            <a:ext cx="5952124" cy="3323982"/>
          </a:xfrm>
          <a:custGeom>
            <a:avLst/>
            <a:gdLst/>
            <a:ahLst/>
            <a:cxnLst/>
            <a:rect r="r" b="b" t="t" l="l"/>
            <a:pathLst>
              <a:path h="3323982" w="5952124">
                <a:moveTo>
                  <a:pt x="0" y="0"/>
                </a:moveTo>
                <a:lnTo>
                  <a:pt x="5952123" y="0"/>
                </a:lnTo>
                <a:lnTo>
                  <a:pt x="5952123" y="3323982"/>
                </a:lnTo>
                <a:lnTo>
                  <a:pt x="0" y="33239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14486" b="-2502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16" id="16"/>
          <p:cNvSpPr/>
          <p:nvPr/>
        </p:nvSpPr>
        <p:spPr>
          <a:xfrm flipH="false" flipV="false" rot="0">
            <a:off x="342311" y="9335950"/>
            <a:ext cx="8801689" cy="766439"/>
          </a:xfrm>
          <a:custGeom>
            <a:avLst/>
            <a:gdLst/>
            <a:ahLst/>
            <a:cxnLst/>
            <a:rect r="r" b="b" t="t" l="l"/>
            <a:pathLst>
              <a:path h="766439" w="8801689">
                <a:moveTo>
                  <a:pt x="0" y="0"/>
                </a:moveTo>
                <a:lnTo>
                  <a:pt x="8801689" y="0"/>
                </a:lnTo>
                <a:lnTo>
                  <a:pt x="8801689" y="766439"/>
                </a:lnTo>
                <a:lnTo>
                  <a:pt x="0" y="76643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342311" y="274956"/>
            <a:ext cx="8275747" cy="65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85"/>
              </a:lnSpc>
            </a:pPr>
            <a:r>
              <a:rPr lang="en-US" sz="4748">
                <a:solidFill>
                  <a:srgbClr val="17726D"/>
                </a:solidFill>
                <a:latin typeface="Inter Bold"/>
              </a:rPr>
              <a:t>ENCRYPTION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42311" y="1059461"/>
            <a:ext cx="8801689" cy="15634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00"/>
              </a:lnSpc>
            </a:pPr>
            <a:r>
              <a:rPr lang="en-US" sz="2000">
                <a:solidFill>
                  <a:srgbClr val="000000"/>
                </a:solidFill>
                <a:latin typeface="Open Sans Medium"/>
              </a:rPr>
              <a:t>A security framework within SQL Server involving a master key, a certificate, and a symmetric key to encrypt sensitive user password data.</a:t>
            </a:r>
          </a:p>
          <a:p>
            <a:pPr>
              <a:lnSpc>
                <a:spcPts val="2973"/>
              </a:lnSpc>
            </a:pPr>
          </a:p>
          <a:p>
            <a:pPr>
              <a:lnSpc>
                <a:spcPts val="3448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0014706" y="378985"/>
            <a:ext cx="8807053" cy="649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70"/>
              </a:lnSpc>
            </a:pPr>
            <a:r>
              <a:rPr lang="en-US" sz="4733">
                <a:solidFill>
                  <a:srgbClr val="17726D"/>
                </a:solidFill>
                <a:latin typeface="Inter Bold"/>
              </a:rPr>
              <a:t>USER DEFINED FUNCTION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77929" y="7920357"/>
            <a:ext cx="7762499" cy="564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59"/>
              </a:lnSpc>
            </a:pPr>
            <a:r>
              <a:rPr lang="en-US" sz="4151">
                <a:solidFill>
                  <a:srgbClr val="17726D"/>
                </a:solidFill>
                <a:latin typeface="Inter Bold"/>
              </a:rPr>
              <a:t>NON-CLUSTERED INDEX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072099" y="1110896"/>
            <a:ext cx="6726832" cy="648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620"/>
              </a:lnSpc>
            </a:pPr>
            <a:r>
              <a:rPr lang="en-US" sz="2000" spc="80">
                <a:solidFill>
                  <a:srgbClr val="000000"/>
                </a:solidFill>
                <a:latin typeface="Open Sans"/>
              </a:rPr>
              <a:t>Calculates commission rates of broker firms based on Brokerage Rates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77929" y="8666199"/>
            <a:ext cx="9144000" cy="485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99"/>
              </a:lnSpc>
            </a:pPr>
            <a:r>
              <a:rPr lang="en-US" sz="1599">
                <a:solidFill>
                  <a:srgbClr val="000000"/>
                </a:solidFill>
                <a:latin typeface="Open Sans"/>
              </a:rPr>
              <a:t> A non-clustered index is  created on payment_date of the payment table, which optimizes search based on this column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9151339"/>
            <a:ext cx="1028700" cy="1135661"/>
            <a:chOff x="0" y="0"/>
            <a:chExt cx="270933" cy="2991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" cy="299104"/>
            </a:xfrm>
            <a:custGeom>
              <a:avLst/>
              <a:gdLst/>
              <a:ahLst/>
              <a:cxnLst/>
              <a:rect r="r" b="b" t="t" l="l"/>
              <a:pathLst>
                <a:path h="299104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99104"/>
                  </a:lnTo>
                  <a:lnTo>
                    <a:pt x="0" y="299104"/>
                  </a:ln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70933" cy="3467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866642" y="0"/>
            <a:ext cx="1028700" cy="1135661"/>
            <a:chOff x="0" y="0"/>
            <a:chExt cx="270933" cy="29910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99104"/>
            </a:xfrm>
            <a:custGeom>
              <a:avLst/>
              <a:gdLst/>
              <a:ahLst/>
              <a:cxnLst/>
              <a:rect r="r" b="b" t="t" l="l"/>
              <a:pathLst>
                <a:path h="299104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99104"/>
                  </a:lnTo>
                  <a:lnTo>
                    <a:pt x="0" y="299104"/>
                  </a:ln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70933" cy="3467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268930" y="-1565593"/>
            <a:ext cx="5402508" cy="5402508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508573" y="3805520"/>
            <a:ext cx="8025207" cy="2055160"/>
          </a:xfrm>
          <a:custGeom>
            <a:avLst/>
            <a:gdLst/>
            <a:ahLst/>
            <a:cxnLst/>
            <a:rect r="r" b="b" t="t" l="l"/>
            <a:pathLst>
              <a:path h="2055160" w="8025207">
                <a:moveTo>
                  <a:pt x="0" y="0"/>
                </a:moveTo>
                <a:lnTo>
                  <a:pt x="8025207" y="0"/>
                </a:lnTo>
                <a:lnTo>
                  <a:pt x="8025207" y="2055159"/>
                </a:lnTo>
                <a:lnTo>
                  <a:pt x="0" y="20551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6878" b="-12685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508573" y="2819939"/>
            <a:ext cx="8358757" cy="752965"/>
          </a:xfrm>
          <a:custGeom>
            <a:avLst/>
            <a:gdLst/>
            <a:ahLst/>
            <a:cxnLst/>
            <a:rect r="r" b="b" t="t" l="l"/>
            <a:pathLst>
              <a:path h="752965" w="8358757">
                <a:moveTo>
                  <a:pt x="0" y="0"/>
                </a:moveTo>
                <a:lnTo>
                  <a:pt x="8358757" y="0"/>
                </a:lnTo>
                <a:lnTo>
                  <a:pt x="8358757" y="752965"/>
                </a:lnTo>
                <a:lnTo>
                  <a:pt x="0" y="7529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624520" y="6500696"/>
            <a:ext cx="6941683" cy="2477163"/>
          </a:xfrm>
          <a:custGeom>
            <a:avLst/>
            <a:gdLst/>
            <a:ahLst/>
            <a:cxnLst/>
            <a:rect r="r" b="b" t="t" l="l"/>
            <a:pathLst>
              <a:path h="2477163" w="6941683">
                <a:moveTo>
                  <a:pt x="0" y="0"/>
                </a:moveTo>
                <a:lnTo>
                  <a:pt x="6941683" y="0"/>
                </a:lnTo>
                <a:lnTo>
                  <a:pt x="6941683" y="2477163"/>
                </a:lnTo>
                <a:lnTo>
                  <a:pt x="0" y="24771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996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646231" y="9157753"/>
            <a:ext cx="7334859" cy="828715"/>
          </a:xfrm>
          <a:custGeom>
            <a:avLst/>
            <a:gdLst/>
            <a:ahLst/>
            <a:cxnLst/>
            <a:rect r="r" b="b" t="t" l="l"/>
            <a:pathLst>
              <a:path h="828715" w="7334859">
                <a:moveTo>
                  <a:pt x="0" y="0"/>
                </a:moveTo>
                <a:lnTo>
                  <a:pt x="7334859" y="0"/>
                </a:lnTo>
                <a:lnTo>
                  <a:pt x="7334859" y="828715"/>
                </a:lnTo>
                <a:lnTo>
                  <a:pt x="0" y="8287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508573" y="234321"/>
            <a:ext cx="13395900" cy="984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560"/>
              </a:lnSpc>
            </a:pPr>
            <a:r>
              <a:rPr lang="en-US" sz="7200">
                <a:solidFill>
                  <a:srgbClr val="17726D"/>
                </a:solidFill>
                <a:latin typeface="Inter Bold"/>
              </a:rPr>
              <a:t>TRIGGER</a:t>
            </a:r>
          </a:p>
        </p:txBody>
      </p:sp>
      <p:sp>
        <p:nvSpPr>
          <p:cNvPr name="AutoShape 16" id="16"/>
          <p:cNvSpPr/>
          <p:nvPr/>
        </p:nvSpPr>
        <p:spPr>
          <a:xfrm>
            <a:off x="9124955" y="256969"/>
            <a:ext cx="19045" cy="972950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7" id="17"/>
          <p:cNvSpPr/>
          <p:nvPr/>
        </p:nvSpPr>
        <p:spPr>
          <a:xfrm flipH="false" flipV="false" rot="0">
            <a:off x="9405937" y="2310034"/>
            <a:ext cx="6170383" cy="4113589"/>
          </a:xfrm>
          <a:custGeom>
            <a:avLst/>
            <a:gdLst/>
            <a:ahLst/>
            <a:cxnLst/>
            <a:rect r="r" b="b" t="t" l="l"/>
            <a:pathLst>
              <a:path h="4113589" w="6170383">
                <a:moveTo>
                  <a:pt x="0" y="0"/>
                </a:moveTo>
                <a:lnTo>
                  <a:pt x="6170383" y="0"/>
                </a:lnTo>
                <a:lnTo>
                  <a:pt x="6170383" y="4113589"/>
                </a:lnTo>
                <a:lnTo>
                  <a:pt x="0" y="411358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9315557" y="7056407"/>
            <a:ext cx="5159570" cy="1921452"/>
          </a:xfrm>
          <a:custGeom>
            <a:avLst/>
            <a:gdLst/>
            <a:ahLst/>
            <a:cxnLst/>
            <a:rect r="r" b="b" t="t" l="l"/>
            <a:pathLst>
              <a:path h="1921452" w="5159570">
                <a:moveTo>
                  <a:pt x="0" y="0"/>
                </a:moveTo>
                <a:lnTo>
                  <a:pt x="5159570" y="0"/>
                </a:lnTo>
                <a:lnTo>
                  <a:pt x="5159570" y="1921452"/>
                </a:lnTo>
                <a:lnTo>
                  <a:pt x="0" y="192145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9315557" y="9101684"/>
            <a:ext cx="6772599" cy="792632"/>
          </a:xfrm>
          <a:custGeom>
            <a:avLst/>
            <a:gdLst/>
            <a:ahLst/>
            <a:cxnLst/>
            <a:rect r="r" b="b" t="t" l="l"/>
            <a:pathLst>
              <a:path h="792632" w="6772599">
                <a:moveTo>
                  <a:pt x="0" y="0"/>
                </a:moveTo>
                <a:lnTo>
                  <a:pt x="6772599" y="0"/>
                </a:lnTo>
                <a:lnTo>
                  <a:pt x="6772599" y="792631"/>
                </a:lnTo>
                <a:lnTo>
                  <a:pt x="0" y="79263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624520" y="6029972"/>
            <a:ext cx="808360" cy="290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79"/>
              </a:lnSpc>
              <a:spcBef>
                <a:spcPct val="0"/>
              </a:spcBef>
            </a:pPr>
            <a:r>
              <a:rPr lang="en-US" sz="1599">
                <a:solidFill>
                  <a:srgbClr val="17726D"/>
                </a:solidFill>
                <a:latin typeface="Open Sans Medium"/>
              </a:rPr>
              <a:t>OUTPUT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08573" y="1438281"/>
            <a:ext cx="8339990" cy="605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83"/>
              </a:lnSpc>
              <a:spcBef>
                <a:spcPct val="0"/>
              </a:spcBef>
            </a:pPr>
            <a:r>
              <a:rPr lang="en-US" sz="1602">
                <a:solidFill>
                  <a:srgbClr val="000000"/>
                </a:solidFill>
                <a:latin typeface="Open Sans Bold"/>
              </a:rPr>
              <a:t>TRIGGER 1</a:t>
            </a:r>
            <a:r>
              <a:rPr lang="en-US" sz="1602">
                <a:solidFill>
                  <a:srgbClr val="000000"/>
                </a:solidFill>
                <a:latin typeface="Open Sans"/>
              </a:rPr>
              <a:t>: To  add a row in the property_details_audit table which captures the current property detail changes on table PROPERTY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08573" y="2262409"/>
            <a:ext cx="751805" cy="290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7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Open Sans Medium"/>
              </a:rPr>
              <a:t>BEFORE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424987" y="1438281"/>
            <a:ext cx="8339990" cy="605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83"/>
              </a:lnSpc>
              <a:spcBef>
                <a:spcPct val="0"/>
              </a:spcBef>
            </a:pPr>
            <a:r>
              <a:rPr lang="en-US" sz="1602">
                <a:solidFill>
                  <a:srgbClr val="000000"/>
                </a:solidFill>
                <a:latin typeface="Open Sans Bold"/>
              </a:rPr>
              <a:t>TRIGGER 2</a:t>
            </a:r>
            <a:r>
              <a:rPr lang="en-US" sz="1602">
                <a:solidFill>
                  <a:srgbClr val="000000"/>
                </a:solidFill>
                <a:latin typeface="Open Sans"/>
              </a:rPr>
              <a:t>: To  add a row in the renter_credit_audit table which capures old and new credit scores when the credit source is updated in the RENTER table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424987" y="6642698"/>
            <a:ext cx="808360" cy="290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79"/>
              </a:lnSpc>
              <a:spcBef>
                <a:spcPct val="0"/>
              </a:spcBef>
            </a:pPr>
            <a:r>
              <a:rPr lang="en-US" sz="1599">
                <a:solidFill>
                  <a:srgbClr val="17726D"/>
                </a:solidFill>
                <a:latin typeface="Open Sans Medium"/>
              </a:rPr>
              <a:t>OUTPUT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457494"/>
            <a:ext cx="18288000" cy="1495425"/>
            <a:chOff x="0" y="0"/>
            <a:chExt cx="4816593" cy="39385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393857"/>
            </a:xfrm>
            <a:custGeom>
              <a:avLst/>
              <a:gdLst/>
              <a:ahLst/>
              <a:cxnLst/>
              <a:rect r="r" b="b" t="t" l="l"/>
              <a:pathLst>
                <a:path h="393857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393857"/>
                  </a:lnTo>
                  <a:lnTo>
                    <a:pt x="0" y="393857"/>
                  </a:ln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816593" cy="441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357705" y="7637029"/>
            <a:ext cx="4136867" cy="413686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2077978" y="1974820"/>
            <a:ext cx="13490953" cy="8312180"/>
          </a:xfrm>
          <a:custGeom>
            <a:avLst/>
            <a:gdLst/>
            <a:ahLst/>
            <a:cxnLst/>
            <a:rect r="r" b="b" t="t" l="l"/>
            <a:pathLst>
              <a:path h="8312180" w="13490953">
                <a:moveTo>
                  <a:pt x="0" y="0"/>
                </a:moveTo>
                <a:lnTo>
                  <a:pt x="13490953" y="0"/>
                </a:lnTo>
                <a:lnTo>
                  <a:pt x="13490953" y="8312180"/>
                </a:lnTo>
                <a:lnTo>
                  <a:pt x="0" y="83121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182" b="-2639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39945" y="765151"/>
            <a:ext cx="8147912" cy="984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560"/>
              </a:lnSpc>
            </a:pPr>
            <a:r>
              <a:rPr lang="en-US" sz="7200">
                <a:solidFill>
                  <a:srgbClr val="FFFFFF"/>
                </a:solidFill>
                <a:latin typeface="Inter Bold"/>
              </a:rPr>
              <a:t>VISUALIZATIONS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516967" y="7065996"/>
            <a:ext cx="4384608" cy="438460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66252" y="1750036"/>
            <a:ext cx="7006234" cy="3936628"/>
          </a:xfrm>
          <a:custGeom>
            <a:avLst/>
            <a:gdLst/>
            <a:ahLst/>
            <a:cxnLst/>
            <a:rect r="r" b="b" t="t" l="l"/>
            <a:pathLst>
              <a:path h="3936628" w="7006234">
                <a:moveTo>
                  <a:pt x="0" y="0"/>
                </a:moveTo>
                <a:lnTo>
                  <a:pt x="7006234" y="0"/>
                </a:lnTo>
                <a:lnTo>
                  <a:pt x="7006234" y="3936628"/>
                </a:lnTo>
                <a:lnTo>
                  <a:pt x="0" y="39366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66252" y="5972494"/>
            <a:ext cx="7006234" cy="3936628"/>
          </a:xfrm>
          <a:custGeom>
            <a:avLst/>
            <a:gdLst/>
            <a:ahLst/>
            <a:cxnLst/>
            <a:rect r="r" b="b" t="t" l="l"/>
            <a:pathLst>
              <a:path h="3936628" w="7006234">
                <a:moveTo>
                  <a:pt x="0" y="0"/>
                </a:moveTo>
                <a:lnTo>
                  <a:pt x="7006234" y="0"/>
                </a:lnTo>
                <a:lnTo>
                  <a:pt x="7006234" y="3936628"/>
                </a:lnTo>
                <a:lnTo>
                  <a:pt x="0" y="39366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329512" y="2264834"/>
            <a:ext cx="9477063" cy="6208917"/>
          </a:xfrm>
          <a:custGeom>
            <a:avLst/>
            <a:gdLst/>
            <a:ahLst/>
            <a:cxnLst/>
            <a:rect r="r" b="b" t="t" l="l"/>
            <a:pathLst>
              <a:path h="6208917" w="9477063">
                <a:moveTo>
                  <a:pt x="0" y="0"/>
                </a:moveTo>
                <a:lnTo>
                  <a:pt x="9477063" y="0"/>
                </a:lnTo>
                <a:lnTo>
                  <a:pt x="9477063" y="6208917"/>
                </a:lnTo>
                <a:lnTo>
                  <a:pt x="0" y="62089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28521" b="-10223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329512" y="8918083"/>
            <a:ext cx="9477063" cy="680434"/>
          </a:xfrm>
          <a:custGeom>
            <a:avLst/>
            <a:gdLst/>
            <a:ahLst/>
            <a:cxnLst/>
            <a:rect r="r" b="b" t="t" l="l"/>
            <a:pathLst>
              <a:path h="680434" w="9477063">
                <a:moveTo>
                  <a:pt x="0" y="0"/>
                </a:moveTo>
                <a:lnTo>
                  <a:pt x="9477063" y="0"/>
                </a:lnTo>
                <a:lnTo>
                  <a:pt x="9477063" y="680434"/>
                </a:lnTo>
                <a:lnTo>
                  <a:pt x="0" y="6804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693460" r="0" b="-2175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03959" y="479401"/>
            <a:ext cx="8282996" cy="984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560"/>
              </a:lnSpc>
            </a:pPr>
            <a:r>
              <a:rPr lang="en-US" sz="7200">
                <a:solidFill>
                  <a:srgbClr val="17726D"/>
                </a:solidFill>
                <a:latin typeface="Inter Bold"/>
              </a:rPr>
              <a:t>USER INTERFACE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DAGDE5yt3HY</dc:identifier>
  <dcterms:modified xsi:type="dcterms:W3CDTF">2011-08-01T06:04:30Z</dcterms:modified>
  <cp:revision>1</cp:revision>
  <dc:title>White Green Simple and Professional Business Pitch Deck Presentation</dc:title>
</cp:coreProperties>
</file>

<file path=docProps/thumbnail.jpeg>
</file>